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Montserrat Black"/>
      <p:bold r:id="rId23"/>
      <p:boldItalic r:id="rId24"/>
    </p:embeddedFont>
    <p:embeddedFont>
      <p:font typeface="Montserrat ExtraBold"/>
      <p:bold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MontserratBlack-boldItalic.fntdata"/><Relationship Id="rId23" Type="http://schemas.openxmlformats.org/officeDocument/2006/relationships/font" Target="fonts/MontserratBlack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ExtraBold-boldItalic.fntdata"/><Relationship Id="rId25" Type="http://schemas.openxmlformats.org/officeDocument/2006/relationships/font" Target="fonts/MontserratExtra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a4b07d14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ca4b07d14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806743487f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806743487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80aeea1a29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80aeea1a29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806743487f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806743487f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949b31c9a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949b31c9a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806743487f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806743487f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06743487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806743487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06743487f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806743487f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0aeea1a29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0aeea1a29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0aeea1a29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80aeea1a29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06743487f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06743487f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806743487f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806743487f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80aeea1a29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80aeea1a29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Relationship Id="rId3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Relationship Id="rId3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01" type="title">
  <p:cSld name="TITLE">
    <p:bg>
      <p:bgPr>
        <a:solidFill>
          <a:srgbClr val="57068C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title"/>
          </p:nvPr>
        </p:nvSpPr>
        <p:spPr>
          <a:xfrm>
            <a:off x="316949" y="1243943"/>
            <a:ext cx="8265600" cy="190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6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descr="New York University logo" id="11" name="Google Shape;1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75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07600" y="3119750"/>
            <a:ext cx="4761000" cy="7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2" type="body"/>
          </p:nvPr>
        </p:nvSpPr>
        <p:spPr>
          <a:xfrm>
            <a:off x="307600" y="4145050"/>
            <a:ext cx="2436000" cy="6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Montserrat ExtraBold"/>
              <a:buChar char="●"/>
              <a:defRPr sz="11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indent="-317500" lvl="1" marL="9144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17500" lvl="3" marL="18288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indent="-317500" lvl="4" marL="22860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indent="-317500" lvl="5" marL="2743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indent="-317500" lvl="6" marL="32004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indent="-317500" lvl="7" marL="36576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indent="-317500" lvl="8" marL="41148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FFFFFF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1"/>
          <p:cNvSpPr txBox="1"/>
          <p:nvPr>
            <p:ph type="title"/>
          </p:nvPr>
        </p:nvSpPr>
        <p:spPr>
          <a:xfrm>
            <a:off x="407175" y="450150"/>
            <a:ext cx="8329500" cy="38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6000"/>
              <a:buFont typeface="Montserrat Black"/>
              <a:buNone/>
              <a:defRPr sz="6000">
                <a:solidFill>
                  <a:srgbClr val="57068C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Font typeface="Montserrat Black"/>
              <a:buNone/>
              <a:defRPr sz="60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Font typeface="Montserrat Black"/>
              <a:buNone/>
              <a:defRPr sz="60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Font typeface="Montserrat Black"/>
              <a:buNone/>
              <a:defRPr sz="60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Font typeface="Montserrat Black"/>
              <a:buNone/>
              <a:defRPr sz="60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Font typeface="Montserrat Black"/>
              <a:buNone/>
              <a:defRPr sz="60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Font typeface="Montserrat Black"/>
              <a:buNone/>
              <a:defRPr sz="60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Font typeface="Montserrat Black"/>
              <a:buNone/>
              <a:defRPr sz="60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Font typeface="Montserrat Black"/>
              <a:buNone/>
              <a:defRPr sz="60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pic>
        <p:nvPicPr>
          <p:cNvPr descr=" " id="65" name="Google Shape;65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1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8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 " id="68" name="Google Shape;68;p1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2"/>
          <p:cNvSpPr txBox="1"/>
          <p:nvPr>
            <p:ph type="title"/>
          </p:nvPr>
        </p:nvSpPr>
        <p:spPr>
          <a:xfrm>
            <a:off x="294375" y="1233175"/>
            <a:ext cx="40791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Font typeface="Montserrat Black"/>
              <a:buNone/>
              <a:defRPr sz="3600">
                <a:solidFill>
                  <a:srgbClr val="57068C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0" name="Google Shape;70;p12"/>
          <p:cNvSpPr txBox="1"/>
          <p:nvPr>
            <p:ph idx="1" type="subTitle"/>
          </p:nvPr>
        </p:nvSpPr>
        <p:spPr>
          <a:xfrm>
            <a:off x="294375" y="2803075"/>
            <a:ext cx="39558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6ABA"/>
              </a:buClr>
              <a:buSzPts val="1800"/>
              <a:buNone/>
              <a:defRPr>
                <a:solidFill>
                  <a:srgbClr val="9A6ABA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1" name="Google Shape;71;p12"/>
          <p:cNvSpPr txBox="1"/>
          <p:nvPr>
            <p:ph idx="2" type="body"/>
          </p:nvPr>
        </p:nvSpPr>
        <p:spPr>
          <a:xfrm>
            <a:off x="4939500" y="724075"/>
            <a:ext cx="3837000" cy="355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descr=" " id="72" name="Google Shape;72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2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-page image">
  <p:cSld name="CUSTOM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75" name="Google Shape;75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3"/>
          <p:cNvSpPr txBox="1"/>
          <p:nvPr>
            <p:ph type="title"/>
          </p:nvPr>
        </p:nvSpPr>
        <p:spPr>
          <a:xfrm>
            <a:off x="311700" y="445025"/>
            <a:ext cx="3803100" cy="11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200"/>
              <a:buFont typeface="Montserrat Black"/>
              <a:buNone/>
              <a:defRPr>
                <a:solidFill>
                  <a:srgbClr val="57068C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1" type="body"/>
          </p:nvPr>
        </p:nvSpPr>
        <p:spPr>
          <a:xfrm>
            <a:off x="311700" y="2750150"/>
            <a:ext cx="3466500" cy="152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78" name="Google Shape;78;p13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9" name="Google Shape;7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18029" cy="3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81" name="Google Shape;81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4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" name="Google Shape;83;p14"/>
          <p:cNvSpPr txBox="1"/>
          <p:nvPr>
            <p:ph type="title"/>
          </p:nvPr>
        </p:nvSpPr>
        <p:spPr>
          <a:xfrm>
            <a:off x="311700" y="3564945"/>
            <a:ext cx="44913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None/>
              <a:defRPr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>
            <p:ph type="title"/>
          </p:nvPr>
        </p:nvSpPr>
        <p:spPr>
          <a:xfrm>
            <a:off x="1101125" y="936450"/>
            <a:ext cx="6947400" cy="300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8" name="Google Shape;88;p15"/>
          <p:cNvSpPr txBox="1"/>
          <p:nvPr/>
        </p:nvSpPr>
        <p:spPr>
          <a:xfrm>
            <a:off x="4313700" y="391050"/>
            <a:ext cx="5223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“</a:t>
            </a:r>
            <a:endParaRPr sz="4200">
              <a:solidFill>
                <a:schemeClr val="accent3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89" name="Google Shape;89;p15"/>
          <p:cNvCxnSpPr/>
          <p:nvPr/>
        </p:nvCxnSpPr>
        <p:spPr>
          <a:xfrm>
            <a:off x="4314143" y="4230331"/>
            <a:ext cx="521400" cy="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" name="Google Shape;90;p15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_1">
    <p:bg>
      <p:bgPr>
        <a:solidFill>
          <a:schemeClr val="dk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/>
          <p:nvPr>
            <p:ph type="title"/>
          </p:nvPr>
        </p:nvSpPr>
        <p:spPr>
          <a:xfrm>
            <a:off x="1101125" y="936450"/>
            <a:ext cx="6947400" cy="300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95" name="Google Shape;95;p16"/>
          <p:cNvSpPr txBox="1"/>
          <p:nvPr/>
        </p:nvSpPr>
        <p:spPr>
          <a:xfrm>
            <a:off x="4313700" y="391050"/>
            <a:ext cx="5223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“</a:t>
            </a:r>
            <a:endParaRPr sz="4200">
              <a:solidFill>
                <a:schemeClr val="accent3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96" name="Google Shape;96;p16"/>
          <p:cNvCxnSpPr/>
          <p:nvPr/>
        </p:nvCxnSpPr>
        <p:spPr>
          <a:xfrm>
            <a:off x="4314143" y="4230331"/>
            <a:ext cx="521400" cy="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16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 1">
  <p:cSld name="CUSTOM_1_1_1">
    <p:bg>
      <p:bgPr>
        <a:solidFill>
          <a:schemeClr val="dk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/>
          <p:nvPr>
            <p:ph type="title"/>
          </p:nvPr>
        </p:nvSpPr>
        <p:spPr>
          <a:xfrm>
            <a:off x="1101125" y="936450"/>
            <a:ext cx="6947400" cy="300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2" name="Google Shape;102;p17"/>
          <p:cNvSpPr txBox="1"/>
          <p:nvPr/>
        </p:nvSpPr>
        <p:spPr>
          <a:xfrm>
            <a:off x="4313700" y="391050"/>
            <a:ext cx="5223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“</a:t>
            </a:r>
            <a:endParaRPr sz="4200">
              <a:solidFill>
                <a:schemeClr val="accent3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103" name="Google Shape;103;p17"/>
          <p:cNvCxnSpPr/>
          <p:nvPr/>
        </p:nvCxnSpPr>
        <p:spPr>
          <a:xfrm>
            <a:off x="4314143" y="4230331"/>
            <a:ext cx="521400" cy="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4" name="Google Shape;104;p17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hasCustomPrompt="1" type="title"/>
          </p:nvPr>
        </p:nvSpPr>
        <p:spPr>
          <a:xfrm>
            <a:off x="311700" y="407700"/>
            <a:ext cx="8520600" cy="19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5000"/>
              <a:buFont typeface="Montserrat Black"/>
              <a:buNone/>
              <a:defRPr sz="15000">
                <a:solidFill>
                  <a:srgbClr val="57068C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2475675" y="3360362"/>
            <a:ext cx="4192800" cy="7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descr=" " id="108" name="Google Shape;10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" name="Google Shape;110;p18"/>
          <p:cNvSpPr txBox="1"/>
          <p:nvPr>
            <p:ph idx="2" type="subTitle"/>
          </p:nvPr>
        </p:nvSpPr>
        <p:spPr>
          <a:xfrm>
            <a:off x="407175" y="2537800"/>
            <a:ext cx="8329200" cy="7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pic>
        <p:nvPicPr>
          <p:cNvPr id="111" name="Google Shape;1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18029" cy="3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folio" type="blank">
  <p:cSld name="BLANK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113" name="Google Shape;113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02">
  <p:cSld name="TITLE_1">
    <p:bg>
      <p:bgPr>
        <a:solidFill>
          <a:srgbClr val="57068C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/>
          <p:nvPr>
            <p:ph type="title"/>
          </p:nvPr>
        </p:nvSpPr>
        <p:spPr>
          <a:xfrm>
            <a:off x="316949" y="1243943"/>
            <a:ext cx="8265600" cy="190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6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descr="New York University logo" id="17" name="Google Shape;1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75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307600" y="3119750"/>
            <a:ext cx="4761000" cy="7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2" type="body"/>
          </p:nvPr>
        </p:nvSpPr>
        <p:spPr>
          <a:xfrm>
            <a:off x="307600" y="4145050"/>
            <a:ext cx="2436000" cy="6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Montserrat ExtraBold"/>
              <a:buChar char="●"/>
              <a:defRPr sz="11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indent="-317500" lvl="1" marL="9144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17500" lvl="3" marL="18288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indent="-317500" lvl="4" marL="22860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indent="-317500" lvl="5" marL="2743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indent="-317500" lvl="6" marL="32004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indent="-317500" lvl="7" marL="3657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indent="-317500" lvl="8" marL="41148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04">
  <p:cSld name="TITLE_1_1_1">
    <p:bg>
      <p:bgPr>
        <a:solidFill>
          <a:srgbClr val="57068C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/>
          <p:nvPr>
            <p:ph type="title"/>
          </p:nvPr>
        </p:nvSpPr>
        <p:spPr>
          <a:xfrm>
            <a:off x="316949" y="1243943"/>
            <a:ext cx="8265600" cy="190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6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descr="New York University logo" id="23" name="Google Shape;2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75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 txBox="1"/>
          <p:nvPr>
            <p:ph idx="1" type="subTitle"/>
          </p:nvPr>
        </p:nvSpPr>
        <p:spPr>
          <a:xfrm>
            <a:off x="307600" y="3119750"/>
            <a:ext cx="4761000" cy="7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2" type="body"/>
          </p:nvPr>
        </p:nvSpPr>
        <p:spPr>
          <a:xfrm>
            <a:off x="307600" y="4145050"/>
            <a:ext cx="2436000" cy="6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Montserrat ExtraBold"/>
              <a:buChar char="●"/>
              <a:defRPr sz="11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indent="-317500" lvl="1" marL="9144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17500" lvl="3" marL="18288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indent="-317500" lvl="4" marL="22860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indent="-317500" lvl="5" marL="2743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indent="-317500" lvl="6" marL="32004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indent="-317500" lvl="7" marL="3657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indent="-317500" lvl="8" marL="41148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05">
  <p:cSld name="TITLE_1_1_1_1">
    <p:bg>
      <p:bgPr>
        <a:solidFill>
          <a:srgbClr val="57068C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/>
          <p:nvPr>
            <p:ph type="title"/>
          </p:nvPr>
        </p:nvSpPr>
        <p:spPr>
          <a:xfrm>
            <a:off x="316949" y="1243943"/>
            <a:ext cx="8265600" cy="190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6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descr="New York University logo" id="29" name="Google Shape;2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75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5"/>
          <p:cNvSpPr txBox="1"/>
          <p:nvPr>
            <p:ph idx="1" type="subTitle"/>
          </p:nvPr>
        </p:nvSpPr>
        <p:spPr>
          <a:xfrm>
            <a:off x="307600" y="3119750"/>
            <a:ext cx="4761000" cy="7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307600" y="4145050"/>
            <a:ext cx="2436000" cy="6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Montserrat ExtraBold"/>
              <a:buChar char="●"/>
              <a:defRPr sz="11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indent="-317500" lvl="1" marL="9144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17500" lvl="3" marL="18288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indent="-317500" lvl="4" marL="22860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indent="-317500" lvl="5" marL="2743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indent="-317500" lvl="6" marL="32004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indent="-317500" lvl="7" marL="3657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indent="-317500" lvl="8" marL="41148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57068C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997" cy="5143487"/>
          </a:xfrm>
          <a:prstGeom prst="rect">
            <a:avLst/>
          </a:prstGeom>
          <a:noFill/>
          <a:ln>
            <a:noFill/>
          </a:ln>
        </p:spPr>
      </p:pic>
      <p:cxnSp>
        <p:nvCxnSpPr>
          <p:cNvPr descr=" " id="34" name="Google Shape;34;p6"/>
          <p:cNvCxnSpPr/>
          <p:nvPr/>
        </p:nvCxnSpPr>
        <p:spPr>
          <a:xfrm>
            <a:off x="407168" y="2618527"/>
            <a:ext cx="521400" cy="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 " id="35" name="Google Shape;3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 txBox="1"/>
          <p:nvPr>
            <p:ph type="title"/>
          </p:nvPr>
        </p:nvSpPr>
        <p:spPr>
          <a:xfrm>
            <a:off x="316950" y="457200"/>
            <a:ext cx="8520600" cy="18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6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" type="subTitle"/>
          </p:nvPr>
        </p:nvSpPr>
        <p:spPr>
          <a:xfrm>
            <a:off x="316950" y="2938025"/>
            <a:ext cx="40317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88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1152475"/>
            <a:ext cx="3345900" cy="31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200"/>
              <a:buFont typeface="Montserrat Black"/>
              <a:buNone/>
              <a:defRPr>
                <a:solidFill>
                  <a:srgbClr val="57068C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4114800" y="1175683"/>
            <a:ext cx="4192800" cy="31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7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 " id="42" name="Google Shape;4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18029" cy="3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592">
          <p15:clr>
            <a:srgbClr val="FA7B17"/>
          </p15:clr>
        </p15:guide>
        <p15:guide id="2" pos="2304">
          <p15:clr>
            <a:srgbClr val="FA7B17"/>
          </p15:clr>
        </p15:guide>
        <p15:guide id="3" orient="horz" pos="720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311700" y="445025"/>
            <a:ext cx="8424900" cy="11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200"/>
              <a:buFont typeface="Montserrat Black"/>
              <a:buNone/>
              <a:defRPr>
                <a:solidFill>
                  <a:srgbClr val="57068C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pic>
        <p:nvPicPr>
          <p:cNvPr descr=" " id="46" name="Google Shape;4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8"/>
          <p:cNvSpPr txBox="1"/>
          <p:nvPr>
            <p:ph idx="1" type="body"/>
          </p:nvPr>
        </p:nvSpPr>
        <p:spPr>
          <a:xfrm>
            <a:off x="1376250" y="1828800"/>
            <a:ext cx="3330300" cy="24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8" name="Google Shape;48;p8"/>
          <p:cNvSpPr txBox="1"/>
          <p:nvPr>
            <p:ph idx="2" type="body"/>
          </p:nvPr>
        </p:nvSpPr>
        <p:spPr>
          <a:xfrm>
            <a:off x="5051175" y="1828800"/>
            <a:ext cx="3330300" cy="24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8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0" name="Google Shape;5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18029" cy="3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152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/>
          <p:nvPr>
            <p:ph type="title"/>
          </p:nvPr>
        </p:nvSpPr>
        <p:spPr>
          <a:xfrm>
            <a:off x="311700" y="445025"/>
            <a:ext cx="842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200"/>
              <a:buFont typeface="Montserrat Black"/>
              <a:buNone/>
              <a:defRPr>
                <a:solidFill>
                  <a:srgbClr val="57068C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pic>
        <p:nvPicPr>
          <p:cNvPr descr=" " id="53" name="Google Shape;53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9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5" name="Google Shape;55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18029" cy="3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title"/>
          </p:nvPr>
        </p:nvSpPr>
        <p:spPr>
          <a:xfrm>
            <a:off x="311700" y="426408"/>
            <a:ext cx="4308300" cy="10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Font typeface="Montserrat Black"/>
              <a:buNone/>
              <a:defRPr sz="3600">
                <a:solidFill>
                  <a:srgbClr val="57068C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11700" y="1646230"/>
            <a:ext cx="3350400" cy="24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descr=" " id="59" name="Google Shape;5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0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1" name="Google Shape;61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18029" cy="3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42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200"/>
              <a:buFont typeface="Montserrat ExtraBold"/>
              <a:buNone/>
              <a:defRPr sz="4200">
                <a:solidFill>
                  <a:srgbClr val="57068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424900" cy="31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800"/>
              <a:buFont typeface="Montserrat"/>
              <a:buChar char="●"/>
              <a:defRPr sz="18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56">
          <p15:clr>
            <a:srgbClr val="EA4335"/>
          </p15:clr>
        </p15:guide>
        <p15:guide id="2" orient="horz" pos="3025">
          <p15:clr>
            <a:srgbClr val="EA4335"/>
          </p15:clr>
        </p15:guide>
        <p15:guide id="3" pos="5503">
          <p15:clr>
            <a:srgbClr val="EA4335"/>
          </p15:clr>
        </p15:guide>
        <p15:guide id="4" orient="horz" pos="26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nyu.edu/employees/resources-and-services/media-and-communications/nyu-brand-guidelines/creating-messaging-and-visual-assets/templates.html" TargetMode="External"/><Relationship Id="rId4" Type="http://schemas.openxmlformats.org/officeDocument/2006/relationships/hyperlink" Target="https://drive.google.com/drive/folders/1fqEj3C01dO5TuHCjKlPpOaJd_SK9G-6j?usp=sharing" TargetMode="External"/><Relationship Id="rId5" Type="http://schemas.openxmlformats.org/officeDocument/2006/relationships/hyperlink" Target="https://gsuite.google.com/marketplace/app/grackle_slides/273764076887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6949" y="1243943"/>
            <a:ext cx="8265600" cy="190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NYC T</a:t>
            </a:r>
            <a:r>
              <a:rPr lang="en"/>
              <a:t>AXI FARE ANALYSIS 2023</a:t>
            </a:r>
            <a:r>
              <a:rPr lang="en"/>
              <a:t> </a:t>
            </a:r>
            <a:endParaRPr/>
          </a:p>
        </p:txBody>
      </p:sp>
      <p:sp>
        <p:nvSpPr>
          <p:cNvPr id="121" name="Google Shape;121;p21"/>
          <p:cNvSpPr txBox="1"/>
          <p:nvPr>
            <p:ph idx="1" type="subTitle"/>
          </p:nvPr>
        </p:nvSpPr>
        <p:spPr>
          <a:xfrm>
            <a:off x="307600" y="3119750"/>
            <a:ext cx="4761000" cy="7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1"/>
          <p:cNvSpPr txBox="1"/>
          <p:nvPr>
            <p:ph idx="2" type="body"/>
          </p:nvPr>
        </p:nvSpPr>
        <p:spPr>
          <a:xfrm>
            <a:off x="307600" y="4145050"/>
            <a:ext cx="2436000" cy="6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 LOREM IPSUM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01/23/2020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311700" y="3564945"/>
            <a:ext cx="44913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Click to add caption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1"/>
          <p:cNvSpPr txBox="1"/>
          <p:nvPr>
            <p:ph type="title"/>
          </p:nvPr>
        </p:nvSpPr>
        <p:spPr>
          <a:xfrm>
            <a:off x="1101125" y="936450"/>
            <a:ext cx="6947400" cy="300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QUOTES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DESERVE TO BE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LARGER THAN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LIFE ITSELF.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2"/>
          <p:cNvSpPr txBox="1"/>
          <p:nvPr>
            <p:ph type="title"/>
          </p:nvPr>
        </p:nvSpPr>
        <p:spPr>
          <a:xfrm>
            <a:off x="311700" y="407700"/>
            <a:ext cx="8520600" cy="19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100%</a:t>
            </a:r>
            <a:endParaRPr/>
          </a:p>
        </p:txBody>
      </p:sp>
      <p:sp>
        <p:nvSpPr>
          <p:cNvPr id="196" name="Google Shape;196;p32"/>
          <p:cNvSpPr txBox="1"/>
          <p:nvPr>
            <p:ph idx="1" type="body"/>
          </p:nvPr>
        </p:nvSpPr>
        <p:spPr>
          <a:xfrm>
            <a:off x="2475675" y="3360362"/>
            <a:ext cx="4192800" cy="7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Today, that trailblazing spirit makes NYU one of the most prominent and respected research universities in the world.</a:t>
            </a:r>
            <a:endParaRPr/>
          </a:p>
        </p:txBody>
      </p:sp>
      <p:sp>
        <p:nvSpPr>
          <p:cNvPr id="197" name="Google Shape;197;p32"/>
          <p:cNvSpPr txBox="1"/>
          <p:nvPr>
            <p:ph idx="2" type="subTitle"/>
          </p:nvPr>
        </p:nvSpPr>
        <p:spPr>
          <a:xfrm>
            <a:off x="407175" y="2537800"/>
            <a:ext cx="8329200" cy="7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8900E1"/>
                </a:solidFill>
              </a:rPr>
              <a:t>INCREASE SINCE 2010</a:t>
            </a:r>
            <a:endParaRPr>
              <a:solidFill>
                <a:srgbClr val="8900E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3"/>
          <p:cNvSpPr txBox="1"/>
          <p:nvPr>
            <p:ph type="title"/>
          </p:nvPr>
        </p:nvSpPr>
        <p:spPr>
          <a:xfrm>
            <a:off x="2417850" y="1323107"/>
            <a:ext cx="4308300" cy="10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TEMPLATE NOTES</a:t>
            </a:r>
            <a:endParaRPr/>
          </a:p>
        </p:txBody>
      </p:sp>
      <p:sp>
        <p:nvSpPr>
          <p:cNvPr id="203" name="Google Shape;203;p33"/>
          <p:cNvSpPr txBox="1"/>
          <p:nvPr>
            <p:ph idx="1" type="body"/>
          </p:nvPr>
        </p:nvSpPr>
        <p:spPr>
          <a:xfrm>
            <a:off x="2237100" y="2511280"/>
            <a:ext cx="4669800" cy="16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template is part of the </a:t>
            </a:r>
            <a:r>
              <a:rPr b="1" lang="en" u="sng">
                <a:solidFill>
                  <a:schemeClr val="hlink"/>
                </a:solidFill>
                <a:hlinkClick r:id="rId3"/>
              </a:rPr>
              <a:t>NYU Templates collection</a:t>
            </a:r>
            <a:r>
              <a:rPr lang="en"/>
              <a:t>. Refer to our </a:t>
            </a:r>
            <a:r>
              <a:rPr b="1" lang="en" u="sng">
                <a:solidFill>
                  <a:schemeClr val="hlink"/>
                </a:solidFill>
                <a:hlinkClick r:id="rId4"/>
              </a:rPr>
              <a:t>Usage Guidelines</a:t>
            </a:r>
            <a:r>
              <a:rPr lang="en"/>
              <a:t> for help topics and quick tips on how to use this template.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Download the </a:t>
            </a:r>
            <a:r>
              <a:rPr b="1" lang="en" u="sng">
                <a:solidFill>
                  <a:schemeClr val="hlink"/>
                </a:solidFill>
                <a:hlinkClick r:id="rId5"/>
              </a:rPr>
              <a:t>Grackle Slides</a:t>
            </a:r>
            <a:r>
              <a:rPr lang="en"/>
              <a:t> add-on to automatically run accessibility checks on all aspects of your document and get advice on how to make things better.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316950" y="457200"/>
            <a:ext cx="8520600" cy="18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PART ONE TITLE</a:t>
            </a:r>
            <a:endParaRPr/>
          </a:p>
        </p:txBody>
      </p:sp>
      <p:sp>
        <p:nvSpPr>
          <p:cNvPr id="128" name="Google Shape;128;p22"/>
          <p:cNvSpPr txBox="1"/>
          <p:nvPr>
            <p:ph idx="1" type="subTitle"/>
          </p:nvPr>
        </p:nvSpPr>
        <p:spPr>
          <a:xfrm>
            <a:off x="316950" y="2938025"/>
            <a:ext cx="40317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Presentation Part One Subtitle</a:t>
            </a:r>
            <a:endParaRPr/>
          </a:p>
        </p:txBody>
      </p:sp>
      <p:sp>
        <p:nvSpPr>
          <p:cNvPr id="129" name="Google Shape;129;p22"/>
          <p:cNvSpPr txBox="1"/>
          <p:nvPr/>
        </p:nvSpPr>
        <p:spPr>
          <a:xfrm>
            <a:off x="4348532" y="1661128"/>
            <a:ext cx="4631400" cy="35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0">
                <a:solidFill>
                  <a:srgbClr val="8900E1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25000">
              <a:solidFill>
                <a:srgbClr val="8900E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311700" y="1152475"/>
            <a:ext cx="3345900" cy="31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</a:t>
            </a:r>
            <a:endParaRPr/>
          </a:p>
        </p:txBody>
      </p:sp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4114800" y="1175683"/>
            <a:ext cx="4192800" cy="31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Since its founding in 1831, NYU has been an innovator in higher education, reaching out to an emerging middle class, embracing an urban identity and professional focus, and promoting a global vision that informs its 19 schools and colleges.</a:t>
            </a:r>
            <a:endParaRPr/>
          </a:p>
        </p:txBody>
      </p:sp>
      <p:cxnSp>
        <p:nvCxnSpPr>
          <p:cNvPr id="136" name="Google Shape;136;p23"/>
          <p:cNvCxnSpPr/>
          <p:nvPr/>
        </p:nvCxnSpPr>
        <p:spPr>
          <a:xfrm>
            <a:off x="2900432" y="2518986"/>
            <a:ext cx="621600" cy="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311700" y="445025"/>
            <a:ext cx="8424900" cy="11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HISTORY 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PARAGRAPHS</a:t>
            </a:r>
            <a:endParaRPr/>
          </a:p>
        </p:txBody>
      </p:sp>
      <p:sp>
        <p:nvSpPr>
          <p:cNvPr id="142" name="Google Shape;142;p24"/>
          <p:cNvSpPr txBox="1"/>
          <p:nvPr>
            <p:ph idx="1" type="body"/>
          </p:nvPr>
        </p:nvSpPr>
        <p:spPr>
          <a:xfrm>
            <a:off x="1376250" y="1828800"/>
            <a:ext cx="3330300" cy="24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Since its founding in 1831, NYU has been an innovator in higher education, reaching out to an emerging middle class, embracing an urban identity and professional focus, and promoting a global vision that informs its 19 schools and colleges.</a:t>
            </a:r>
            <a:endParaRPr/>
          </a:p>
        </p:txBody>
      </p:sp>
      <p:cxnSp>
        <p:nvCxnSpPr>
          <p:cNvPr id="143" name="Google Shape;143;p24"/>
          <p:cNvCxnSpPr/>
          <p:nvPr/>
        </p:nvCxnSpPr>
        <p:spPr>
          <a:xfrm>
            <a:off x="418229" y="2012625"/>
            <a:ext cx="621600" cy="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4" name="Google Shape;144;p24"/>
          <p:cNvSpPr txBox="1"/>
          <p:nvPr>
            <p:ph idx="2" type="body"/>
          </p:nvPr>
        </p:nvSpPr>
        <p:spPr>
          <a:xfrm>
            <a:off x="5051175" y="1828800"/>
            <a:ext cx="3330300" cy="24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Today, that trailblazing spirit makes NYU one of the most prominent and respected research universities in the world, featuring top-ranked academic programs and accepting fewer than one-in-five undergraduates.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>
            <p:ph type="title"/>
          </p:nvPr>
        </p:nvSpPr>
        <p:spPr>
          <a:xfrm>
            <a:off x="311700" y="445025"/>
            <a:ext cx="842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 ONLY SLIDE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type="title"/>
          </p:nvPr>
        </p:nvSpPr>
        <p:spPr>
          <a:xfrm>
            <a:off x="407175" y="450150"/>
            <a:ext cx="8329500" cy="38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</a:rPr>
              <a:t>AN IMPORTANT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</a:rPr>
              <a:t>QUOTE BELONGS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</a:rPr>
              <a:t>ON </a:t>
            </a:r>
            <a:r>
              <a:rPr lang="en">
                <a:solidFill>
                  <a:srgbClr val="FFFFFF"/>
                </a:solidFill>
                <a:highlight>
                  <a:srgbClr val="8900E1"/>
                </a:highlight>
              </a:rPr>
              <a:t>THIS PAGE.</a:t>
            </a:r>
            <a:r>
              <a:rPr lang="en">
                <a:highlight>
                  <a:srgbClr val="9A6ABA"/>
                </a:highlight>
              </a:rPr>
              <a:t> </a:t>
            </a:r>
            <a:endParaRPr>
              <a:highlight>
                <a:srgbClr val="9A6ABA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placeholder" id="159" name="Google Shape;15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80200" y="1462959"/>
            <a:ext cx="1583602" cy="158360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placeholder" id="160" name="Google Shape;16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65300" y="1462959"/>
            <a:ext cx="1583602" cy="1583602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7"/>
          <p:cNvSpPr txBox="1"/>
          <p:nvPr>
            <p:ph type="title"/>
          </p:nvPr>
        </p:nvSpPr>
        <p:spPr>
          <a:xfrm>
            <a:off x="311700" y="445025"/>
            <a:ext cx="842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WITH LIST ITEMS</a:t>
            </a:r>
            <a:endParaRPr/>
          </a:p>
        </p:txBody>
      </p:sp>
      <p:sp>
        <p:nvSpPr>
          <p:cNvPr id="162" name="Google Shape;162;p27"/>
          <p:cNvSpPr txBox="1"/>
          <p:nvPr/>
        </p:nvSpPr>
        <p:spPr>
          <a:xfrm>
            <a:off x="733650" y="3185100"/>
            <a:ext cx="2297400" cy="11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7068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First Item</a:t>
            </a:r>
            <a:endParaRPr sz="1200">
              <a:solidFill>
                <a:srgbClr val="57068C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ctr">
              <a:lnSpc>
                <a:spcPct val="12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0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New York University has grown into one of the nation's leading institutions of higher ed</a:t>
            </a:r>
            <a:endParaRPr sz="10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" name="Google Shape;163;p27"/>
          <p:cNvSpPr txBox="1"/>
          <p:nvPr/>
        </p:nvSpPr>
        <p:spPr>
          <a:xfrm>
            <a:off x="3375450" y="3185100"/>
            <a:ext cx="2297400" cy="11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7068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Second</a:t>
            </a:r>
            <a:r>
              <a:rPr lang="en" sz="1200">
                <a:solidFill>
                  <a:srgbClr val="57068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Item</a:t>
            </a:r>
            <a:endParaRPr sz="1200">
              <a:solidFill>
                <a:srgbClr val="57068C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ctr">
              <a:lnSpc>
                <a:spcPct val="12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0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New York University has grown into one of the nation's leading institutions of higher ed</a:t>
            </a:r>
            <a:endParaRPr sz="10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4" name="Google Shape;164;p27"/>
          <p:cNvSpPr txBox="1"/>
          <p:nvPr/>
        </p:nvSpPr>
        <p:spPr>
          <a:xfrm>
            <a:off x="6017250" y="3185100"/>
            <a:ext cx="2297400" cy="11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7068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Third</a:t>
            </a:r>
            <a:r>
              <a:rPr lang="en" sz="1200">
                <a:solidFill>
                  <a:srgbClr val="57068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Item</a:t>
            </a:r>
            <a:endParaRPr sz="1200">
              <a:solidFill>
                <a:srgbClr val="57068C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ctr">
              <a:lnSpc>
                <a:spcPct val="12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0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New York University has grown into one of the nation's leading institutions of higher ed</a:t>
            </a:r>
            <a:endParaRPr sz="10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Image placeholder" id="165" name="Google Shape;165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2800" y="1462959"/>
            <a:ext cx="1583602" cy="1583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>
            <p:ph type="title"/>
          </p:nvPr>
        </p:nvSpPr>
        <p:spPr>
          <a:xfrm>
            <a:off x="311700" y="426408"/>
            <a:ext cx="4308300" cy="10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WITH SMALL TITLE</a:t>
            </a:r>
            <a:endParaRPr/>
          </a:p>
        </p:txBody>
      </p:sp>
      <p:sp>
        <p:nvSpPr>
          <p:cNvPr id="171" name="Google Shape;171;p28"/>
          <p:cNvSpPr txBox="1"/>
          <p:nvPr>
            <p:ph idx="1" type="body"/>
          </p:nvPr>
        </p:nvSpPr>
        <p:spPr>
          <a:xfrm>
            <a:off x="311700" y="1646230"/>
            <a:ext cx="3350400" cy="24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Since its founding in 1831, NYU has been an innovator in higher education, reaching out to an emerging middle class, embracing an urban identity and professional focus, and promoting a global vision that informs its 19 schools and colleges.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 txBox="1"/>
          <p:nvPr>
            <p:ph type="title"/>
          </p:nvPr>
        </p:nvSpPr>
        <p:spPr>
          <a:xfrm>
            <a:off x="311700" y="445025"/>
            <a:ext cx="3803100" cy="11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WITH IMAGE</a:t>
            </a:r>
            <a:endParaRPr/>
          </a:p>
        </p:txBody>
      </p:sp>
      <p:sp>
        <p:nvSpPr>
          <p:cNvPr id="177" name="Google Shape;177;p29"/>
          <p:cNvSpPr txBox="1"/>
          <p:nvPr>
            <p:ph idx="1" type="body"/>
          </p:nvPr>
        </p:nvSpPr>
        <p:spPr>
          <a:xfrm>
            <a:off x="311700" y="2750150"/>
            <a:ext cx="3466500" cy="152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Today, that trailblazing spirit makes NYU one of the most prominent and respected research universities in the world, featuring top-ranked academic programs and accepting fewer than one-in-five undergraduates.</a:t>
            </a:r>
            <a:endParaRPr/>
          </a:p>
        </p:txBody>
      </p:sp>
      <p:pic>
        <p:nvPicPr>
          <p:cNvPr descr="Street in New York City lined with towering skyscrapers." id="178" name="Google Shape;178;p29"/>
          <p:cNvPicPr preferRelativeResize="0"/>
          <p:nvPr/>
        </p:nvPicPr>
        <p:blipFill rotWithShape="1">
          <a:blip r:embed="rId3">
            <a:alphaModFix/>
          </a:blip>
          <a:srcRect b="1916" l="0" r="0" t="23216"/>
          <a:stretch/>
        </p:blipFill>
        <p:spPr>
          <a:xfrm>
            <a:off x="4572000" y="0"/>
            <a:ext cx="4572001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9" name="Google Shape;179;p29"/>
          <p:cNvCxnSpPr/>
          <p:nvPr/>
        </p:nvCxnSpPr>
        <p:spPr>
          <a:xfrm>
            <a:off x="418229" y="2012625"/>
            <a:ext cx="621600" cy="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" name="Google Shape;180;p29"/>
          <p:cNvCxnSpPr/>
          <p:nvPr/>
        </p:nvCxnSpPr>
        <p:spPr>
          <a:xfrm>
            <a:off x="4572004" y="0"/>
            <a:ext cx="0" cy="518820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NYU Bold">
  <a:themeElements>
    <a:clrScheme name="Simple Light">
      <a:dk1>
        <a:srgbClr val="57068C"/>
      </a:dk1>
      <a:lt1>
        <a:srgbClr val="FFFFFF"/>
      </a:lt1>
      <a:dk2>
        <a:srgbClr val="333333"/>
      </a:dk2>
      <a:lt2>
        <a:srgbClr val="E2E1DD"/>
      </a:lt2>
      <a:accent1>
        <a:srgbClr val="9A6ABA"/>
      </a:accent1>
      <a:accent2>
        <a:srgbClr val="6D6D6D"/>
      </a:accent2>
      <a:accent3>
        <a:srgbClr val="8900E1"/>
      </a:accent3>
      <a:accent4>
        <a:srgbClr val="E97300"/>
      </a:accent4>
      <a:accent5>
        <a:srgbClr val="799A05"/>
      </a:accent5>
      <a:accent6>
        <a:srgbClr val="C50F3C"/>
      </a:accent6>
      <a:hlink>
        <a:srgbClr val="57068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